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4" r:id="rId4"/>
    <p:sldMasterId id="2147493475" r:id="rId5"/>
  </p:sldMasterIdLst>
  <p:notesMasterIdLst>
    <p:notesMasterId r:id="rId19"/>
  </p:notesMasterIdLst>
  <p:handoutMasterIdLst>
    <p:handoutMasterId r:id="rId20"/>
  </p:handoutMasterIdLst>
  <p:sldIdLst>
    <p:sldId id="256" r:id="rId6"/>
    <p:sldId id="285" r:id="rId7"/>
    <p:sldId id="277" r:id="rId8"/>
    <p:sldId id="283" r:id="rId9"/>
    <p:sldId id="284" r:id="rId10"/>
    <p:sldId id="286" r:id="rId11"/>
    <p:sldId id="281" r:id="rId12"/>
    <p:sldId id="288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5B2"/>
    <a:srgbClr val="7C0AFF"/>
    <a:srgbClr val="8938FF"/>
    <a:srgbClr val="D8310D"/>
    <a:srgbClr val="55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4" autoAdjust="0"/>
    <p:restoredTop sz="94605" autoAdjust="0"/>
  </p:normalViewPr>
  <p:slideViewPr>
    <p:cSldViewPr snapToGrid="0" snapToObjects="1">
      <p:cViewPr>
        <p:scale>
          <a:sx n="118" d="100"/>
          <a:sy n="118" d="100"/>
        </p:scale>
        <p:origin x="-274" y="192"/>
      </p:cViewPr>
      <p:guideLst>
        <p:guide orient="horz" pos="114"/>
        <p:guide orient="horz" pos="1236"/>
        <p:guide orient="horz" pos="1079"/>
        <p:guide orient="horz" pos="4206"/>
        <p:guide orient="horz" pos="773"/>
        <p:guide pos="112"/>
        <p:guide pos="2824"/>
        <p:guide pos="2936"/>
        <p:guide pos="3389"/>
        <p:guide pos="3502"/>
        <p:guide pos="3953"/>
        <p:guide pos="4067"/>
        <p:guide pos="4517"/>
        <p:guide pos="4630"/>
        <p:guide pos="5082"/>
        <p:guide pos="5196"/>
        <p:guide pos="5646"/>
        <p:guide pos="2373"/>
        <p:guide pos="1693"/>
        <p:guide pos="2258"/>
        <p:guide pos="1809"/>
        <p:guide pos="1243"/>
        <p:guide pos="1128"/>
        <p:guide pos="564"/>
        <p:guide pos="6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7306B-1849-1642-83CD-33830B42A476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A3322-4079-BF4A-9D9D-8E40754E09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34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97467-056E-E244-B20D-F2C91E7BC69D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3551E-C1F7-3449-9D64-1DB59B6C67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22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962150"/>
            <a:ext cx="9144000" cy="4902587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pic>
        <p:nvPicPr>
          <p:cNvPr id="2" name="typoras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2912"/>
            <a:ext cx="9144000" cy="4895088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799" y="997527"/>
            <a:ext cx="8785225" cy="7153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baseline="0"/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7800" y="180975"/>
            <a:ext cx="4305300" cy="17516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rgbClr val="555959"/>
                </a:solidFill>
              </a:defRPr>
            </a:lvl1pPr>
          </a:lstStyle>
          <a:p>
            <a:pPr lvl="0"/>
            <a:r>
              <a:rPr lang="de-DE" dirty="0" smtClean="0"/>
              <a:t>Autor Vorname Nachname, Datum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9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47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6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7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88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04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33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6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0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gemein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801" y="972001"/>
            <a:ext cx="8785224" cy="74091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7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177799" y="1962150"/>
            <a:ext cx="8785226" cy="4714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6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962150"/>
            <a:ext cx="9144000" cy="4902587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pic>
        <p:nvPicPr>
          <p:cNvPr id="2" name="typoras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2061"/>
            <a:ext cx="9144000" cy="4895088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800" y="1141522"/>
            <a:ext cx="8640000" cy="34065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77800" y="1503978"/>
            <a:ext cx="8640000" cy="206408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600" baseline="0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de-CH" sz="1600" dirty="0" smtClean="0">
                <a:latin typeface="+mj-lt"/>
              </a:rPr>
              <a:t>Untertitel (16pt normal)</a:t>
            </a:r>
            <a:endParaRPr lang="de-CH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77800" y="180975"/>
            <a:ext cx="4305300" cy="17516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rgbClr val="555959"/>
                </a:solidFill>
              </a:defRPr>
            </a:lvl1pPr>
          </a:lstStyle>
          <a:p>
            <a:pPr lvl="0"/>
            <a:r>
              <a:rPr lang="de-DE" dirty="0" smtClean="0"/>
              <a:t>Autor Vorname Nachname, Datum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67479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 2 Zeilen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962150"/>
            <a:ext cx="9144000" cy="4902587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pic>
        <p:nvPicPr>
          <p:cNvPr id="2" name="typoras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1026"/>
            <a:ext cx="9144000" cy="4895088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800" y="934816"/>
            <a:ext cx="8640000" cy="34065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83178" y="1297510"/>
            <a:ext cx="8640000" cy="416551"/>
          </a:xfrm>
        </p:spPr>
        <p:txBody>
          <a:bodyPr anchor="b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600" baseline="0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de-CH" sz="1600" dirty="0" smtClean="0">
                <a:latin typeface="+mj-lt"/>
              </a:rPr>
              <a:t>Untertitel (16pt normal)</a:t>
            </a:r>
          </a:p>
          <a:p>
            <a:pPr lvl="0"/>
            <a:r>
              <a:rPr lang="de-CH" sz="1600" dirty="0" smtClean="0">
                <a:latin typeface="+mj-lt"/>
              </a:rPr>
              <a:t>Zweite Zeile</a:t>
            </a:r>
            <a:endParaRPr lang="de-CH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77800" y="180975"/>
            <a:ext cx="4305300" cy="17516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rgbClr val="555959"/>
                </a:solidFill>
              </a:defRPr>
            </a:lvl1pPr>
          </a:lstStyle>
          <a:p>
            <a:pPr lvl="0"/>
            <a:r>
              <a:rPr lang="de-DE" dirty="0" smtClean="0"/>
              <a:t>Autor Vorname Nachname, Datum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8211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4660900" y="1962151"/>
            <a:ext cx="4302125" cy="47148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60000" indent="-360000">
              <a:lnSpc>
                <a:spcPct val="90000"/>
              </a:lnSpc>
              <a:buFont typeface="+mj-lt"/>
              <a:buAutoNum type="arabicPeriod"/>
              <a:defRPr sz="2500"/>
            </a:lvl1pPr>
          </a:lstStyle>
          <a:p>
            <a:pPr lvl="0"/>
            <a:r>
              <a:rPr lang="de-DE" dirty="0" smtClean="0"/>
              <a:t>Inhalt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77800" y="1962150"/>
            <a:ext cx="4305300" cy="471487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801" y="960846"/>
            <a:ext cx="8785224" cy="75206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7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4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3767138" y="1962150"/>
            <a:ext cx="5195885" cy="47148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lnSpc>
                <a:spcPct val="90000"/>
              </a:lnSpc>
              <a:spcAft>
                <a:spcPts val="800"/>
              </a:spcAft>
              <a:buNone/>
              <a:defRPr sz="25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eingeben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77801" y="1962150"/>
            <a:ext cx="3406774" cy="47171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799" y="972000"/>
            <a:ext cx="8785225" cy="7409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7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2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77801" y="1962151"/>
            <a:ext cx="8785224" cy="471487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801" y="972000"/>
            <a:ext cx="8785224" cy="7409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7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177799" y="1962150"/>
            <a:ext cx="8785226" cy="471487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600"/>
            </a:lvl1pPr>
          </a:lstStyle>
          <a:p>
            <a:r>
              <a:rPr lang="de-DE" smtClean="0"/>
              <a:t>Diagramm durch Klicken auf Symbol hinzufügen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799" y="972000"/>
            <a:ext cx="8785225" cy="7409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7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799" y="1229298"/>
            <a:ext cx="8785225" cy="48361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 smtClean="0"/>
              <a:t>Haupttitel/Untertitel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99" y="1962150"/>
            <a:ext cx="8785225" cy="47148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77800" y="186403"/>
            <a:ext cx="4064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55959"/>
                </a:solidFill>
              </a:defRPr>
            </a:lvl1pPr>
          </a:lstStyle>
          <a:p>
            <a:fld id="{63343499-4781-8F47-9616-5D65C730EB58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665" y="186403"/>
            <a:ext cx="3959360" cy="86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5" r:id="rId1"/>
    <p:sldLayoutId id="2147493467" r:id="rId2"/>
    <p:sldLayoutId id="2147493473" r:id="rId3"/>
    <p:sldLayoutId id="2147493474" r:id="rId4"/>
    <p:sldLayoutId id="2147493466" r:id="rId5"/>
    <p:sldLayoutId id="2147493469" r:id="rId6"/>
    <p:sldLayoutId id="2147493470" r:id="rId7"/>
    <p:sldLayoutId id="2147493471" r:id="rId8"/>
  </p:sldLayoutIdLst>
  <p:hf hdr="0" ftr="0" dt="0"/>
  <p:txStyles>
    <p:titleStyle>
      <a:lvl1pPr algn="l" defTabSz="457200" rtl="0" eaLnBrk="1" latinLnBrk="0" hangingPunct="1">
        <a:lnSpc>
          <a:spcPts val="2500"/>
        </a:lnSpc>
        <a:spcBef>
          <a:spcPct val="0"/>
        </a:spcBef>
        <a:buNone/>
        <a:defRPr sz="25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47754CB-AB74-4963-8C74-4E5A0F8BE7E1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 defTabSz="914400"/>
              <a:t>30.08.2016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E722683-E484-4ADF-BB4C-14A2D95ACD0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 defTabSz="914400"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5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6" r:id="rId1"/>
    <p:sldLayoutId id="2147493477" r:id="rId2"/>
    <p:sldLayoutId id="2147493478" r:id="rId3"/>
    <p:sldLayoutId id="2147493479" r:id="rId4"/>
    <p:sldLayoutId id="2147493480" r:id="rId5"/>
    <p:sldLayoutId id="2147493481" r:id="rId6"/>
    <p:sldLayoutId id="2147493482" r:id="rId7"/>
    <p:sldLayoutId id="2147493483" r:id="rId8"/>
    <p:sldLayoutId id="2147493484" r:id="rId9"/>
    <p:sldLayoutId id="2147493485" r:id="rId10"/>
    <p:sldLayoutId id="21474934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Ein guter Start ist die halbe Miete: Berufsintegration BL</a:t>
            </a:r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172980" y="180975"/>
            <a:ext cx="4305300" cy="175160"/>
          </a:xfrm>
        </p:spPr>
        <p:txBody>
          <a:bodyPr/>
          <a:lstStyle/>
          <a:p>
            <a:r>
              <a:rPr lang="de-CH" dirty="0" smtClean="0"/>
              <a:t>Beatrice Ledergerber, Leiterin Berufsintegration, </a:t>
            </a:r>
            <a:r>
              <a:rPr lang="de-CH" dirty="0" err="1" smtClean="0"/>
              <a:t>AfBB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278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10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tartklar?         z.B. Einladung zum Mitspielen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pic>
        <p:nvPicPr>
          <p:cNvPr id="1027" name="Picture 3" descr="\\faintapbksd1\udata$\ebileder\Pictures\fussballfeld-von-oben-lini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162" y="2275548"/>
            <a:ext cx="5715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6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11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Gras wächst nicht schneller, wenn man daran zieht.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In der berufsintegrativen Arbeit </a:t>
            </a:r>
            <a:r>
              <a:rPr lang="de-DE" dirty="0" err="1" smtClean="0"/>
              <a:t>heisst</a:t>
            </a:r>
            <a:r>
              <a:rPr lang="de-DE" dirty="0" smtClean="0"/>
              <a:t> dies: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Entschleunigen</a:t>
            </a:r>
            <a:r>
              <a:rPr lang="de-DE" dirty="0" smtClean="0"/>
              <a:t>! </a:t>
            </a:r>
          </a:p>
          <a:p>
            <a:r>
              <a:rPr lang="de-DE" dirty="0" smtClean="0"/>
              <a:t>Aus-Halten</a:t>
            </a:r>
          </a:p>
          <a:p>
            <a:r>
              <a:rPr lang="de-DE" dirty="0" smtClean="0"/>
              <a:t>Beraten </a:t>
            </a:r>
            <a:r>
              <a:rPr lang="de-DE" dirty="0"/>
              <a:t>vor </a:t>
            </a:r>
            <a:r>
              <a:rPr lang="de-DE" dirty="0" smtClean="0"/>
              <a:t>Platzieren</a:t>
            </a:r>
          </a:p>
          <a:p>
            <a:r>
              <a:rPr lang="de-DE" dirty="0" smtClean="0"/>
              <a:t>Begleiten und ‚</a:t>
            </a:r>
            <a:r>
              <a:rPr lang="de-DE" dirty="0"/>
              <a:t>Lernen im Kontext der Realität</a:t>
            </a:r>
            <a:r>
              <a:rPr lang="de-DE" dirty="0" smtClean="0"/>
              <a:t>‘</a:t>
            </a:r>
          </a:p>
          <a:p>
            <a:r>
              <a:rPr lang="de-DE" dirty="0" smtClean="0"/>
              <a:t>Halt geben, Halt sagen (Grenzen sind Orientierungshilfen) </a:t>
            </a:r>
          </a:p>
          <a:p>
            <a:r>
              <a:rPr lang="de-DE" dirty="0" smtClean="0"/>
              <a:t>Erfolge ermöglichen (Lernsettings bereitstellen) </a:t>
            </a:r>
            <a:endParaRPr lang="de-DE" dirty="0"/>
          </a:p>
          <a:p>
            <a:r>
              <a:rPr lang="de-DE" dirty="0" smtClean="0"/>
              <a:t>Handlungsfähigkeit stärken </a:t>
            </a:r>
          </a:p>
          <a:p>
            <a:r>
              <a:rPr lang="de-DE" dirty="0" smtClean="0"/>
              <a:t>Verantwortung ‚zu-mut-en‘ und übergeben</a:t>
            </a:r>
          </a:p>
          <a:p>
            <a:r>
              <a:rPr lang="de-DE" dirty="0" smtClean="0"/>
              <a:t>Umwege sind immer eine Lernchance und nicht nur Risiko!</a:t>
            </a:r>
          </a:p>
        </p:txBody>
      </p:sp>
    </p:spTree>
    <p:extLst>
      <p:ext uri="{BB962C8B-B14F-4D97-AF65-F5344CB8AC3E}">
        <p14:creationId xmlns:p14="http://schemas.microsoft.com/office/powerpoint/2010/main" val="31241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12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Herausforderung 1</a:t>
            </a:r>
            <a:br>
              <a:rPr lang="de-DE" dirty="0" smtClean="0"/>
            </a:br>
            <a:r>
              <a:rPr lang="de-DE" dirty="0" smtClean="0"/>
              <a:t>Sorry, ich bin nicht da!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/>
              <a:t>Mit „</a:t>
            </a:r>
            <a:r>
              <a:rPr lang="de-DE" dirty="0" err="1" smtClean="0"/>
              <a:t>No</a:t>
            </a:r>
            <a:r>
              <a:rPr lang="de-DE" dirty="0"/>
              <a:t>-</a:t>
            </a:r>
            <a:r>
              <a:rPr lang="de-DE" dirty="0" smtClean="0"/>
              <a:t>Shows“ und „Punktuellen“ kann </a:t>
            </a:r>
            <a:r>
              <a:rPr lang="de-DE" dirty="0"/>
              <a:t>nicht an der Berufsintegration gearbeitet werden. 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Was dann</a:t>
            </a:r>
            <a:r>
              <a:rPr lang="de-DE" b="1" dirty="0"/>
              <a:t>? </a:t>
            </a:r>
            <a:endParaRPr lang="de-DE" b="1" dirty="0" smtClean="0"/>
          </a:p>
          <a:p>
            <a:pPr>
              <a:buFontTx/>
              <a:buChar char="-"/>
            </a:pPr>
            <a:r>
              <a:rPr lang="de-DE" dirty="0" smtClean="0"/>
              <a:t>Partizipationsfähigkeit erlangen</a:t>
            </a:r>
          </a:p>
          <a:p>
            <a:pPr>
              <a:buFontTx/>
              <a:buChar char="-"/>
            </a:pPr>
            <a:r>
              <a:rPr lang="de-DE" dirty="0" smtClean="0"/>
              <a:t>Tagesstrukturfähig werden </a:t>
            </a:r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Wo denn?</a:t>
            </a:r>
          </a:p>
          <a:p>
            <a:pPr>
              <a:buFontTx/>
              <a:buChar char="-"/>
            </a:pPr>
            <a:r>
              <a:rPr lang="de-DE" dirty="0" smtClean="0"/>
              <a:t>Dort, wo die Jugendlichen, jungen Erwachsene sind </a:t>
            </a:r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Wer denn?</a:t>
            </a:r>
            <a:endParaRPr lang="de-DE" b="1" dirty="0"/>
          </a:p>
          <a:p>
            <a:pPr>
              <a:buFontTx/>
              <a:buChar char="-"/>
            </a:pPr>
            <a:r>
              <a:rPr lang="de-DE" dirty="0" smtClean="0"/>
              <a:t>Gemeinden? – verknüpfte ‚</a:t>
            </a:r>
            <a:r>
              <a:rPr lang="de-DE" dirty="0" err="1" smtClean="0"/>
              <a:t>Transitionsräume</a:t>
            </a:r>
            <a:r>
              <a:rPr lang="de-DE" dirty="0" smtClean="0"/>
              <a:t>‘ </a:t>
            </a:r>
            <a:r>
              <a:rPr lang="de-DE" b="1" dirty="0" smtClean="0"/>
              <a:t>-&gt; IIZ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60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13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77801" y="1058096"/>
            <a:ext cx="8785224" cy="740912"/>
          </a:xfrm>
        </p:spPr>
        <p:txBody>
          <a:bodyPr/>
          <a:lstStyle/>
          <a:p>
            <a:r>
              <a:rPr lang="de-DE" dirty="0" smtClean="0"/>
              <a:t>Herausforderung</a:t>
            </a:r>
            <a:br>
              <a:rPr lang="de-DE" dirty="0" smtClean="0"/>
            </a:br>
            <a:r>
              <a:rPr lang="de-DE" dirty="0" smtClean="0"/>
              <a:t>Späteingereiste, fremdsprachige junge Migrant/innen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Neue Integrations- und Berufsvorbereitungsklassen (IBK) im Rahmen der Brückenangebote</a:t>
            </a:r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170 neue Lernende auf Schuljahr 2016/17, Muttenz und Pratteln.</a:t>
            </a:r>
          </a:p>
          <a:p>
            <a:pPr>
              <a:buFontTx/>
              <a:buChar char="-"/>
            </a:pPr>
            <a:r>
              <a:rPr lang="de-DE" dirty="0" smtClean="0"/>
              <a:t>80 Lernende mit Wohnsitz BL in der IBK Basel</a:t>
            </a:r>
          </a:p>
          <a:p>
            <a:pPr>
              <a:buFontTx/>
              <a:buChar char="-"/>
            </a:pPr>
            <a:r>
              <a:rPr lang="de-DE" dirty="0" smtClean="0"/>
              <a:t>Zugang zur IBK: bis zum vollendeten 20. Lebensjahr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b="1" dirty="0" smtClean="0"/>
              <a:t>Und die anderen?</a:t>
            </a:r>
          </a:p>
          <a:p>
            <a:pPr marL="0" indent="0">
              <a:buNone/>
            </a:pPr>
            <a:r>
              <a:rPr lang="de-DE" dirty="0" smtClean="0"/>
              <a:t>- </a:t>
            </a:r>
            <a:r>
              <a:rPr lang="de-DE" b="1" dirty="0" smtClean="0"/>
              <a:t>Herausforderung </a:t>
            </a:r>
            <a:r>
              <a:rPr lang="de-DE" b="1" dirty="0"/>
              <a:t>für alle</a:t>
            </a:r>
            <a:r>
              <a:rPr lang="de-DE" b="1" dirty="0" smtClean="0"/>
              <a:t>! -&gt; IIZ </a:t>
            </a:r>
            <a:endParaRPr lang="de-DE" b="1" dirty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59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Verortung und Ausrichtung der Berufsintegration </a:t>
            </a:r>
          </a:p>
          <a:p>
            <a:pPr marL="0" indent="0">
              <a:buNone/>
            </a:pPr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Hilfen für </a:t>
            </a:r>
            <a:r>
              <a:rPr lang="de-DE" dirty="0" err="1" smtClean="0"/>
              <a:t>Langsamstarter</a:t>
            </a:r>
            <a:r>
              <a:rPr lang="de-DE" dirty="0" smtClean="0"/>
              <a:t>/innen  </a:t>
            </a:r>
          </a:p>
          <a:p>
            <a:pPr marL="0" indent="0">
              <a:buNone/>
            </a:pPr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Ein guter Start ist die halbe Miete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Startklar?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Das Gras wächst nicht schneller, wenn man daran zieht.</a:t>
            </a:r>
          </a:p>
          <a:p>
            <a:endParaRPr lang="de-DE" dirty="0" smtClean="0"/>
          </a:p>
          <a:p>
            <a:r>
              <a:rPr lang="de-DE" dirty="0" smtClean="0"/>
              <a:t>Herausforderungen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1313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3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Verortung im Bildungssystem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84200" y="5912881"/>
            <a:ext cx="7336924" cy="7210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555959"/>
                </a:solidFill>
              </a:rPr>
              <a:t>		Volksschule </a:t>
            </a:r>
            <a:endParaRPr lang="de-DE" dirty="0">
              <a:solidFill>
                <a:srgbClr val="555959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584200" y="2862657"/>
            <a:ext cx="2889482" cy="220618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e-DE" dirty="0" smtClean="0">
                <a:solidFill>
                  <a:srgbClr val="555959"/>
                </a:solidFill>
              </a:rPr>
              <a:t>Ausbildung </a:t>
            </a:r>
          </a:p>
        </p:txBody>
      </p:sp>
      <p:sp>
        <p:nvSpPr>
          <p:cNvPr id="8" name="Rechteck 7"/>
          <p:cNvSpPr/>
          <p:nvPr/>
        </p:nvSpPr>
        <p:spPr>
          <a:xfrm>
            <a:off x="3831413" y="4131024"/>
            <a:ext cx="1700458" cy="9378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555959"/>
                </a:solidFill>
              </a:rPr>
              <a:t>Brücken-</a:t>
            </a:r>
          </a:p>
          <a:p>
            <a:pPr algn="ctr"/>
            <a:r>
              <a:rPr lang="de-DE" dirty="0" err="1" smtClean="0">
                <a:solidFill>
                  <a:srgbClr val="555959"/>
                </a:solidFill>
              </a:rPr>
              <a:t>angebote</a:t>
            </a:r>
            <a:endParaRPr lang="de-DE" dirty="0">
              <a:solidFill>
                <a:srgbClr val="555959"/>
              </a:solidFill>
            </a:endParaRPr>
          </a:p>
        </p:txBody>
      </p:sp>
      <p:sp>
        <p:nvSpPr>
          <p:cNvPr id="9" name="Welle 8"/>
          <p:cNvSpPr/>
          <p:nvPr/>
        </p:nvSpPr>
        <p:spPr>
          <a:xfrm>
            <a:off x="5833219" y="4131024"/>
            <a:ext cx="2087905" cy="1042984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555959"/>
                </a:solidFill>
              </a:rPr>
              <a:t>Zentrum </a:t>
            </a:r>
          </a:p>
          <a:p>
            <a:pPr algn="ctr"/>
            <a:r>
              <a:rPr lang="de-DE" dirty="0" smtClean="0">
                <a:solidFill>
                  <a:srgbClr val="555959"/>
                </a:solidFill>
              </a:rPr>
              <a:t>Berufsintegration</a:t>
            </a:r>
            <a:endParaRPr lang="de-DE" dirty="0">
              <a:solidFill>
                <a:srgbClr val="555959"/>
              </a:solidFill>
            </a:endParaRPr>
          </a:p>
        </p:txBody>
      </p:sp>
      <p:sp>
        <p:nvSpPr>
          <p:cNvPr id="10" name="Textplatzhalter 6"/>
          <p:cNvSpPr txBox="1">
            <a:spLocks/>
          </p:cNvSpPr>
          <p:nvPr/>
        </p:nvSpPr>
        <p:spPr>
          <a:xfrm>
            <a:off x="3831413" y="2015517"/>
            <a:ext cx="3874461" cy="18524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70000" indent="-2700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50"/>
              </a:spcAft>
              <a:buFont typeface="Symbol" panose="05050102010706020507" pitchFamily="18" charset="2"/>
              <a:buChar char="-"/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50"/>
              </a:spcAft>
              <a:buFont typeface="Symbol" panose="05050102010706020507" pitchFamily="18" charset="2"/>
              <a:buChar char="-"/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50"/>
              </a:spcAft>
              <a:buFont typeface="Symbol" panose="05050102010706020507" pitchFamily="18" charset="2"/>
              <a:buChar char="-"/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50"/>
              </a:spcAft>
              <a:buFont typeface="Symbol" panose="05050102010706020507" pitchFamily="18" charset="2"/>
              <a:buChar char="-"/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50"/>
              </a:spcAft>
              <a:buFont typeface="Symbol" panose="05050102010706020507" pitchFamily="18" charset="2"/>
              <a:buChar char="-"/>
              <a:defRPr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anose="05050102010706020507" pitchFamily="18" charset="2"/>
              <a:buNone/>
            </a:pPr>
            <a:r>
              <a:rPr lang="de-DE" smtClean="0">
                <a:solidFill>
                  <a:srgbClr val="555959"/>
                </a:solidFill>
              </a:rPr>
              <a:t>Ausbildung </a:t>
            </a:r>
            <a:endParaRPr lang="de-DE" dirty="0" smtClean="0">
              <a:solidFill>
                <a:srgbClr val="555959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84200" y="2268332"/>
            <a:ext cx="2889482" cy="5058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555959"/>
                </a:solidFill>
              </a:rPr>
              <a:t>1. Arbeitsmarkt</a:t>
            </a:r>
            <a:endParaRPr lang="de-DE" dirty="0">
              <a:solidFill>
                <a:srgbClr val="555959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267722" y="1360622"/>
            <a:ext cx="2104123" cy="5058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de-DE" dirty="0" smtClean="0">
                <a:solidFill>
                  <a:srgbClr val="555959"/>
                </a:solidFill>
              </a:rPr>
              <a:t>Arbeitsmarkt</a:t>
            </a:r>
          </a:p>
        </p:txBody>
      </p:sp>
      <p:sp>
        <p:nvSpPr>
          <p:cNvPr id="4" name="Rechteck 3"/>
          <p:cNvSpPr/>
          <p:nvPr/>
        </p:nvSpPr>
        <p:spPr>
          <a:xfrm>
            <a:off x="3831414" y="5250874"/>
            <a:ext cx="1700459" cy="40459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rgbClr val="FF0000"/>
                </a:solidFill>
              </a:rPr>
              <a:t>Schuljahr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05415" y="5250874"/>
            <a:ext cx="1700459" cy="40459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rgbClr val="FF0000"/>
                </a:solidFill>
              </a:rPr>
              <a:t>unterjährig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6" name="Pfeil nach oben 5"/>
          <p:cNvSpPr/>
          <p:nvPr/>
        </p:nvSpPr>
        <p:spPr>
          <a:xfrm>
            <a:off x="4252873" y="5655471"/>
            <a:ext cx="945364" cy="357082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/>
          <p:nvPr/>
        </p:nvCxnSpPr>
        <p:spPr>
          <a:xfrm flipV="1">
            <a:off x="5919317" y="5068840"/>
            <a:ext cx="0" cy="7001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 flipV="1">
            <a:off x="7739889" y="4919204"/>
            <a:ext cx="424251" cy="6633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7598251" y="4207890"/>
            <a:ext cx="882516" cy="3978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7063586" y="3313936"/>
            <a:ext cx="0" cy="11081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V="1">
            <a:off x="5381198" y="4422050"/>
            <a:ext cx="624217" cy="753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Pfeil nach oben 37"/>
          <p:cNvSpPr/>
          <p:nvPr/>
        </p:nvSpPr>
        <p:spPr>
          <a:xfrm>
            <a:off x="774891" y="4919204"/>
            <a:ext cx="2141717" cy="109334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18"/>
          <p:cNvCxnSpPr>
            <a:stCxn id="8" idx="0"/>
          </p:cNvCxnSpPr>
          <p:nvPr/>
        </p:nvCxnSpPr>
        <p:spPr>
          <a:xfrm flipV="1">
            <a:off x="4681642" y="4013650"/>
            <a:ext cx="0" cy="1173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681643" y="4013650"/>
            <a:ext cx="34184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7705875" y="1347904"/>
            <a:ext cx="1082076" cy="5058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555959"/>
                </a:solidFill>
              </a:rPr>
              <a:t>2. Arbeits-markt</a:t>
            </a:r>
          </a:p>
        </p:txBody>
      </p:sp>
      <p:cxnSp>
        <p:nvCxnSpPr>
          <p:cNvPr id="30" name="Gerade Verbindung mit Pfeil 29"/>
          <p:cNvCxnSpPr/>
          <p:nvPr/>
        </p:nvCxnSpPr>
        <p:spPr>
          <a:xfrm flipV="1">
            <a:off x="8100127" y="1933996"/>
            <a:ext cx="0" cy="2079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3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4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Verortung im Kanton Basel-Landschaft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/>
          <a:p>
            <a:endParaRPr lang="de-DE" dirty="0" smtClean="0"/>
          </a:p>
          <a:p>
            <a:r>
              <a:rPr lang="de-DE" dirty="0" err="1" smtClean="0"/>
              <a:t>Anstoss</a:t>
            </a:r>
            <a:r>
              <a:rPr lang="de-DE" dirty="0"/>
              <a:t> </a:t>
            </a:r>
            <a:r>
              <a:rPr lang="de-DE" dirty="0" smtClean="0"/>
              <a:t>- </a:t>
            </a:r>
            <a:r>
              <a:rPr lang="de-DE" b="1" dirty="0" smtClean="0"/>
              <a:t>Jugendarbeitslosigkeit</a:t>
            </a:r>
            <a:r>
              <a:rPr lang="de-DE" dirty="0" smtClean="0"/>
              <a:t> Ende 1990er Jahre</a:t>
            </a:r>
          </a:p>
          <a:p>
            <a:r>
              <a:rPr lang="de-DE" dirty="0" smtClean="0"/>
              <a:t>In jedem Kanton entwickelt sich ein eigenes System – </a:t>
            </a:r>
            <a:r>
              <a:rPr lang="de-DE" b="1" dirty="0" smtClean="0">
                <a:solidFill>
                  <a:srgbClr val="000000"/>
                </a:solidFill>
              </a:rPr>
              <a:t>Föderalismus </a:t>
            </a:r>
            <a:r>
              <a:rPr lang="de-DE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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Derzeit - Koordination und </a:t>
            </a:r>
            <a:r>
              <a:rPr lang="de-DE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Strukturbereinigungen in vielen Kantonen </a:t>
            </a:r>
            <a:r>
              <a:rPr lang="de-DE" dirty="0" smtClean="0">
                <a:sym typeface="Wingdings" panose="05000000000000000000" pitchFamily="2" charset="2"/>
              </a:rPr>
              <a:t>zu beobachten </a:t>
            </a:r>
          </a:p>
          <a:p>
            <a:r>
              <a:rPr lang="de-DE" dirty="0" err="1" smtClean="0">
                <a:sym typeface="Wingdings" panose="05000000000000000000" pitchFamily="2" charset="2"/>
              </a:rPr>
              <a:t>Schweizweite</a:t>
            </a:r>
            <a:r>
              <a:rPr lang="de-DE" dirty="0" smtClean="0">
                <a:sym typeface="Wingdings" panose="05000000000000000000" pitchFamily="2" charset="2"/>
              </a:rPr>
              <a:t> Bestrebungen - </a:t>
            </a:r>
            <a:r>
              <a:rPr lang="de-DE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Bildung vor Arbeit 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Kanton </a:t>
            </a:r>
            <a:r>
              <a:rPr lang="de-DE" dirty="0" smtClean="0"/>
              <a:t>BL </a:t>
            </a:r>
          </a:p>
          <a:p>
            <a:pPr marL="0" indent="0">
              <a:buNone/>
            </a:pPr>
            <a:r>
              <a:rPr lang="de-DE" dirty="0" smtClean="0"/>
              <a:t>	Früher Entscheid für </a:t>
            </a:r>
            <a:r>
              <a:rPr lang="de-DE" b="1" dirty="0">
                <a:solidFill>
                  <a:srgbClr val="000000"/>
                </a:solidFill>
              </a:rPr>
              <a:t>gemeinsames Vorgehen </a:t>
            </a:r>
            <a:r>
              <a:rPr lang="de-DE" dirty="0" smtClean="0"/>
              <a:t>der </a:t>
            </a:r>
            <a:r>
              <a:rPr lang="de-DE" dirty="0"/>
              <a:t>IIZ </a:t>
            </a:r>
            <a:r>
              <a:rPr lang="de-DE" dirty="0" smtClean="0"/>
              <a:t>Partner unter dem </a:t>
            </a:r>
            <a:r>
              <a:rPr lang="de-DE" b="1" dirty="0" smtClean="0">
                <a:solidFill>
                  <a:srgbClr val="000000"/>
                </a:solidFill>
              </a:rPr>
              <a:t>Lead der 	Bildung</a:t>
            </a:r>
            <a:r>
              <a:rPr lang="de-DE" dirty="0" smtClean="0"/>
              <a:t> d.h. Amt für Berufsbildung und Berufsberatung:</a:t>
            </a:r>
          </a:p>
          <a:p>
            <a:pPr marL="0" indent="0">
              <a:buNone/>
            </a:pPr>
            <a:r>
              <a:rPr lang="de-DE" dirty="0"/>
              <a:t>		&gt;</a:t>
            </a:r>
            <a:r>
              <a:rPr lang="de-DE" dirty="0" smtClean="0"/>
              <a:t> 1998 Jugendberatungsstelle </a:t>
            </a:r>
            <a:r>
              <a:rPr lang="de-DE" dirty="0"/>
              <a:t>‚wie weiter</a:t>
            </a:r>
            <a:r>
              <a:rPr lang="de-DE" dirty="0" smtClean="0"/>
              <a:t>?‘</a:t>
            </a:r>
          </a:p>
          <a:p>
            <a:pPr marL="0" indent="0">
              <a:buNone/>
            </a:pPr>
            <a:r>
              <a:rPr lang="de-DE" dirty="0" smtClean="0"/>
              <a:t>		&gt; </a:t>
            </a:r>
            <a:r>
              <a:rPr lang="de-DE" dirty="0"/>
              <a:t>1999 Brückenangebote beider </a:t>
            </a:r>
            <a:r>
              <a:rPr lang="de-DE" dirty="0" smtClean="0"/>
              <a:t>Basel</a:t>
            </a:r>
          </a:p>
          <a:p>
            <a:pPr marL="0" indent="0">
              <a:buNone/>
            </a:pPr>
            <a:r>
              <a:rPr lang="de-DE" dirty="0"/>
              <a:t>		</a:t>
            </a:r>
            <a:r>
              <a:rPr lang="de-DE" dirty="0" smtClean="0"/>
              <a:t>&gt; Mentoring für Jugendliche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&gt; </a:t>
            </a:r>
            <a:r>
              <a:rPr lang="de-DE" dirty="0" err="1" smtClean="0"/>
              <a:t>check-in</a:t>
            </a:r>
            <a:r>
              <a:rPr lang="de-DE" dirty="0" smtClean="0"/>
              <a:t> </a:t>
            </a:r>
            <a:r>
              <a:rPr lang="de-DE" dirty="0" err="1" smtClean="0"/>
              <a:t>aprentas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&gt; Case Management </a:t>
            </a:r>
            <a:r>
              <a:rPr lang="de-DE" dirty="0" err="1" smtClean="0"/>
              <a:t>BerufsWegBereitung</a:t>
            </a:r>
            <a:r>
              <a:rPr lang="de-DE" dirty="0" smtClean="0"/>
              <a:t> (BWB)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370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5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Verortung im Amt für Berufsbildung und Berufsberatung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3 Strategien</a:t>
            </a:r>
          </a:p>
          <a:p>
            <a:r>
              <a:rPr lang="de-DE" dirty="0" smtClean="0"/>
              <a:t>nicht </a:t>
            </a:r>
            <a:r>
              <a:rPr lang="de-DE" dirty="0"/>
              <a:t>länger als nötig in der </a:t>
            </a:r>
            <a:r>
              <a:rPr lang="de-DE" dirty="0" smtClean="0"/>
              <a:t>Berufsintegration (Drehtür)</a:t>
            </a:r>
          </a:p>
          <a:p>
            <a:r>
              <a:rPr lang="de-DE" dirty="0" smtClean="0"/>
              <a:t>Bedarfsorientierung mit Angebots- und Zugangssteuerung</a:t>
            </a:r>
            <a:endParaRPr lang="de-DE" dirty="0"/>
          </a:p>
          <a:p>
            <a:r>
              <a:rPr lang="de-DE" dirty="0" smtClean="0"/>
              <a:t>Zusammenarbeit</a:t>
            </a:r>
            <a:r>
              <a:rPr lang="de-DE" dirty="0"/>
              <a:t>, IIZ</a:t>
            </a:r>
          </a:p>
          <a:p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77799" y="2083977"/>
            <a:ext cx="1899343" cy="548855"/>
          </a:xfrm>
          <a:prstGeom prst="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0000"/>
                </a:solidFill>
              </a:rPr>
              <a:t>Berufsberatung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692159" y="2083977"/>
            <a:ext cx="2120192" cy="548855"/>
          </a:xfrm>
          <a:prstGeom prst="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0000"/>
                </a:solidFill>
              </a:rPr>
              <a:t>Stipendien</a:t>
            </a:r>
          </a:p>
        </p:txBody>
      </p:sp>
      <p:sp>
        <p:nvSpPr>
          <p:cNvPr id="8" name="Rechteck 7"/>
          <p:cNvSpPr/>
          <p:nvPr/>
        </p:nvSpPr>
        <p:spPr>
          <a:xfrm>
            <a:off x="4353302" y="2083977"/>
            <a:ext cx="2120192" cy="5488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0000"/>
                </a:solidFill>
              </a:rPr>
              <a:t>Berufsintegration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915707" y="3125529"/>
            <a:ext cx="2120192" cy="13298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Berufsberatung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4123724" y="3125529"/>
            <a:ext cx="2120192" cy="13298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Berufsberatung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6331741" y="3130116"/>
            <a:ext cx="2120192" cy="13298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i="1" dirty="0" smtClean="0">
              <a:solidFill>
                <a:srgbClr val="5B8CE5"/>
              </a:solidFill>
              <a:latin typeface="RotisSansSerif"/>
            </a:endParaRPr>
          </a:p>
          <a:p>
            <a:endParaRPr lang="de-DE" i="1" dirty="0">
              <a:solidFill>
                <a:srgbClr val="5B8CE5"/>
              </a:solidFill>
              <a:latin typeface="RotisSansSerif"/>
            </a:endParaRPr>
          </a:p>
          <a:p>
            <a:endParaRPr lang="de-DE" i="1" dirty="0" smtClean="0">
              <a:solidFill>
                <a:srgbClr val="5B8CE5"/>
              </a:solidFill>
              <a:latin typeface="RotisSansSerif"/>
            </a:endParaRPr>
          </a:p>
          <a:p>
            <a:endParaRPr lang="de-DE" i="1" dirty="0">
              <a:solidFill>
                <a:srgbClr val="5B8CE5"/>
              </a:solidFill>
              <a:latin typeface="RotisSansSerif"/>
            </a:endParaRPr>
          </a:p>
          <a:p>
            <a:r>
              <a:rPr lang="de-DE" i="1" dirty="0" err="1" smtClean="0">
                <a:solidFill>
                  <a:srgbClr val="5B8CE5"/>
                </a:solidFill>
                <a:latin typeface="RotisSansSerif"/>
              </a:rPr>
              <a:t>check-in</a:t>
            </a:r>
            <a:r>
              <a:rPr lang="de-DE" i="1" dirty="0" smtClean="0">
                <a:solidFill>
                  <a:srgbClr val="5B8CE5"/>
                </a:solidFill>
                <a:latin typeface="RotisSansSerif"/>
              </a:rPr>
              <a:t> </a:t>
            </a:r>
            <a:r>
              <a:rPr lang="de-DE" b="1" dirty="0" err="1" smtClean="0">
                <a:solidFill>
                  <a:srgbClr val="5B8CE5"/>
                </a:solidFill>
                <a:latin typeface="RotisSansSerif"/>
              </a:rPr>
              <a:t>aprentas</a:t>
            </a:r>
            <a:endParaRPr lang="de-DE" b="1" dirty="0" smtClean="0">
              <a:solidFill>
                <a:srgbClr val="5B8CE5"/>
              </a:solidFill>
              <a:latin typeface="RotisSansSerif"/>
            </a:endParaRPr>
          </a:p>
          <a:p>
            <a:endParaRPr lang="de-DE" dirty="0"/>
          </a:p>
          <a:p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902" y="3314655"/>
            <a:ext cx="1923507" cy="10008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733" y="3270486"/>
            <a:ext cx="154817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Gerade Verbindung 14"/>
          <p:cNvCxnSpPr>
            <a:stCxn id="8" idx="2"/>
          </p:cNvCxnSpPr>
          <p:nvPr/>
        </p:nvCxnSpPr>
        <p:spPr>
          <a:xfrm>
            <a:off x="5413398" y="2632832"/>
            <a:ext cx="87" cy="3266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2884322" y="2959514"/>
            <a:ext cx="45094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2884322" y="2959514"/>
            <a:ext cx="0" cy="166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endCxn id="10" idx="0"/>
          </p:cNvCxnSpPr>
          <p:nvPr/>
        </p:nvCxnSpPr>
        <p:spPr>
          <a:xfrm>
            <a:off x="5183820" y="2959514"/>
            <a:ext cx="0" cy="166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endCxn id="11" idx="0"/>
          </p:cNvCxnSpPr>
          <p:nvPr/>
        </p:nvCxnSpPr>
        <p:spPr>
          <a:xfrm flipH="1">
            <a:off x="7391837" y="2959514"/>
            <a:ext cx="1928" cy="170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2224381" y="2083977"/>
            <a:ext cx="1899343" cy="548855"/>
          </a:xfrm>
          <a:prstGeom prst="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000000"/>
                </a:solidFill>
              </a:rPr>
              <a:t>Betriebliche Ausbildung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6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Langsamstarter</a:t>
            </a:r>
            <a:r>
              <a:rPr lang="de-DE" dirty="0" smtClean="0"/>
              <a:t>/innen: Brückenangebote     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Viele Erfolge &amp; konstante Nichteintrittsquote  +/- 15%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350" y="954306"/>
            <a:ext cx="1548172" cy="805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6210"/>
            <a:ext cx="9144000" cy="291230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3583702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CH" sz="3600" dirty="0"/>
              <a:t>N</a:t>
            </a:r>
            <a:r>
              <a:rPr lang="de-CH" sz="3600" dirty="0" smtClean="0"/>
              <a:t>ach aussen einfach – nach innen differenziert: Zentrum Berufsintegration</a:t>
            </a:r>
            <a:endParaRPr lang="de-CH" sz="3600" dirty="0"/>
          </a:p>
        </p:txBody>
      </p:sp>
      <p:sp>
        <p:nvSpPr>
          <p:cNvPr id="5" name="Rechteck 4"/>
          <p:cNvSpPr/>
          <p:nvPr/>
        </p:nvSpPr>
        <p:spPr>
          <a:xfrm>
            <a:off x="2800108" y="2849732"/>
            <a:ext cx="1728192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de-CH" sz="2000" dirty="0" smtClean="0">
                <a:solidFill>
                  <a:prstClr val="black"/>
                </a:solidFill>
              </a:rPr>
              <a:t>Mentoring</a:t>
            </a:r>
            <a:endParaRPr lang="de-CH" sz="2000" dirty="0">
              <a:solidFill>
                <a:prstClr val="black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635488" y="4374815"/>
            <a:ext cx="1728192" cy="1449193"/>
          </a:xfrm>
          <a:prstGeom prst="rect">
            <a:avLst/>
          </a:prstGeom>
          <a:solidFill>
            <a:srgbClr val="F2A5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de-CH" sz="3200" dirty="0" err="1" smtClean="0">
                <a:solidFill>
                  <a:srgbClr val="FF0000"/>
                </a:solidFill>
              </a:rPr>
              <a:t>Intake</a:t>
            </a:r>
            <a:endParaRPr lang="de-CH" sz="3200" dirty="0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800108" y="4374815"/>
            <a:ext cx="1728192" cy="150245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de-CH" sz="2000" dirty="0" smtClean="0">
                <a:solidFill>
                  <a:prstClr val="black"/>
                </a:solidFill>
              </a:rPr>
              <a:t>Case Management</a:t>
            </a:r>
            <a:endParaRPr lang="de-CH" sz="2000" dirty="0">
              <a:solidFill>
                <a:prstClr val="black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635488" y="2849732"/>
            <a:ext cx="1728192" cy="1440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de-CH" sz="2000" dirty="0" smtClean="0">
                <a:solidFill>
                  <a:prstClr val="black"/>
                </a:solidFill>
              </a:rPr>
              <a:t>Berufs-</a:t>
            </a:r>
          </a:p>
          <a:p>
            <a:pPr algn="ctr" defTabSz="914400"/>
            <a:r>
              <a:rPr lang="de-CH" sz="2000" dirty="0" smtClean="0">
                <a:solidFill>
                  <a:prstClr val="black"/>
                </a:solidFill>
              </a:rPr>
              <a:t>integrations-</a:t>
            </a:r>
          </a:p>
          <a:p>
            <a:pPr algn="ctr" defTabSz="914400"/>
            <a:r>
              <a:rPr lang="de-CH" sz="2000" dirty="0" err="1" smtClean="0">
                <a:solidFill>
                  <a:prstClr val="black"/>
                </a:solidFill>
              </a:rPr>
              <a:t>coaching</a:t>
            </a:r>
            <a:endParaRPr lang="de-CH" sz="2000" dirty="0">
              <a:solidFill>
                <a:prstClr val="black"/>
              </a:solidFill>
            </a:endParaRPr>
          </a:p>
        </p:txBody>
      </p: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05" y="1575852"/>
            <a:ext cx="1585263" cy="97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Kreis 17"/>
          <p:cNvSpPr/>
          <p:nvPr/>
        </p:nvSpPr>
        <p:spPr>
          <a:xfrm rot="5400000">
            <a:off x="2086101" y="1592485"/>
            <a:ext cx="1371397" cy="2706410"/>
          </a:xfrm>
          <a:prstGeom prst="pi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defTabSz="914400"/>
            <a:r>
              <a:rPr lang="de-CH" sz="2400" dirty="0" smtClean="0">
                <a:solidFill>
                  <a:srgbClr val="002060"/>
                </a:solidFill>
              </a:rPr>
              <a:t>   </a:t>
            </a:r>
          </a:p>
          <a:p>
            <a:pPr defTabSz="914400"/>
            <a:r>
              <a:rPr lang="de-CH" sz="2400" dirty="0" smtClean="0">
                <a:solidFill>
                  <a:srgbClr val="002060"/>
                </a:solidFill>
              </a:rPr>
              <a:t>Zivilgesell-</a:t>
            </a:r>
          </a:p>
          <a:p>
            <a:pPr defTabSz="914400"/>
            <a:r>
              <a:rPr lang="de-CH" sz="2400" dirty="0" err="1" smtClean="0">
                <a:solidFill>
                  <a:srgbClr val="002060"/>
                </a:solidFill>
              </a:rPr>
              <a:t>schaft</a:t>
            </a:r>
            <a:endParaRPr lang="de-CH" sz="2400" dirty="0" smtClean="0">
              <a:solidFill>
                <a:srgbClr val="002060"/>
              </a:solidFill>
            </a:endParaRPr>
          </a:p>
          <a:p>
            <a:pPr algn="ctr" defTabSz="914400"/>
            <a:endParaRPr lang="de-CH" dirty="0" smtClean="0">
              <a:solidFill>
                <a:srgbClr val="002060"/>
              </a:solidFill>
            </a:endParaRPr>
          </a:p>
          <a:p>
            <a:pPr algn="ctr" defTabSz="914400"/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22" name="Inhaltsplatzhalter 21"/>
          <p:cNvSpPr>
            <a:spLocks noGrp="1"/>
          </p:cNvSpPr>
          <p:nvPr>
            <p:ph idx="1"/>
          </p:nvPr>
        </p:nvSpPr>
        <p:spPr>
          <a:xfrm>
            <a:off x="550500" y="4993269"/>
            <a:ext cx="4499216" cy="1298517"/>
          </a:xfrm>
          <a:prstGeom prst="pie">
            <a:avLst>
              <a:gd name="adj1" fmla="val 12500"/>
              <a:gd name="adj2" fmla="val 1620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indent="0" algn="ctr">
              <a:buNone/>
            </a:pPr>
            <a:endParaRPr lang="de-CH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CH" sz="2800" dirty="0" smtClean="0">
                <a:solidFill>
                  <a:srgbClr val="002060"/>
                </a:solidFill>
              </a:rPr>
              <a:t>„Soziales“</a:t>
            </a:r>
          </a:p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7" name="Eingebuchteter Pfeil nach rechts 6"/>
          <p:cNvSpPr/>
          <p:nvPr/>
        </p:nvSpPr>
        <p:spPr>
          <a:xfrm rot="19822041">
            <a:off x="5794144" y="1505117"/>
            <a:ext cx="2574026" cy="2389616"/>
          </a:xfrm>
          <a:prstGeom prst="notch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Kurse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Programme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 flipH="1" flipV="1">
            <a:off x="5888606" y="5642528"/>
            <a:ext cx="245959" cy="9114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6322302" y="4111033"/>
            <a:ext cx="2158465" cy="9658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3851919" y="5557651"/>
            <a:ext cx="1647665" cy="4733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H="1" flipV="1">
            <a:off x="6322302" y="5465050"/>
            <a:ext cx="1211375" cy="1852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3"/>
          <p:cNvCxnSpPr/>
          <p:nvPr/>
        </p:nvCxnSpPr>
        <p:spPr>
          <a:xfrm flipV="1">
            <a:off x="2921225" y="1343278"/>
            <a:ext cx="1996411" cy="8094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4893646" y="1343277"/>
            <a:ext cx="1531716" cy="8094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4272595" y="4111033"/>
            <a:ext cx="645041" cy="4829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V="1">
            <a:off x="4125005" y="4111033"/>
            <a:ext cx="768641" cy="4829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tern mit 5 Zacken 2"/>
          <p:cNvSpPr/>
          <p:nvPr/>
        </p:nvSpPr>
        <p:spPr>
          <a:xfrm>
            <a:off x="7533678" y="914400"/>
            <a:ext cx="1404290" cy="12908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>
                <a:solidFill>
                  <a:schemeClr val="tx1"/>
                </a:solidFill>
              </a:rPr>
              <a:t>Lehre</a:t>
            </a:r>
            <a:endParaRPr lang="de-CH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8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Jeder Lehrvertrag hat eine Geschichte – jeder (Noch-) Nichteinstieg auch!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 berufsintegrative ‚</a:t>
            </a:r>
            <a:r>
              <a:rPr lang="de-DE" dirty="0" err="1"/>
              <a:t>Gelingensbereiche</a:t>
            </a:r>
            <a:r>
              <a:rPr lang="de-DE" dirty="0"/>
              <a:t>‘ und </a:t>
            </a:r>
            <a:r>
              <a:rPr lang="de-DE" dirty="0" err="1"/>
              <a:t>Arbeitfelder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Erlangen der </a:t>
            </a:r>
            <a:r>
              <a:rPr lang="de-DE" b="1" dirty="0"/>
              <a:t>Tagesstruktur- und Partizipationsfähigkeit </a:t>
            </a:r>
            <a:r>
              <a:rPr lang="de-DE" dirty="0"/>
              <a:t>– d.h. Kontinuität, Stabilität, Verbindlichkeit aufbringen können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/>
              <a:t>Lehrstellenbereitschaft </a:t>
            </a:r>
            <a:r>
              <a:rPr lang="de-DE" dirty="0"/>
              <a:t>erlangen und den Lehreinstieg nachhaltig realisieren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Lehre </a:t>
            </a:r>
            <a:r>
              <a:rPr lang="de-DE" b="1" dirty="0"/>
              <a:t>erfolgreich </a:t>
            </a:r>
            <a:r>
              <a:rPr lang="de-DE" b="1" dirty="0" err="1"/>
              <a:t>abschliessen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40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9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tartklar?       z.B. Lehrstellenbereitschaft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 smtClean="0"/>
          </a:p>
          <a:p>
            <a:endParaRPr lang="de-DE"/>
          </a:p>
          <a:p>
            <a:r>
              <a:rPr lang="de-DE" smtClean="0"/>
              <a:t>Verbindlichkeit</a:t>
            </a:r>
            <a:endParaRPr lang="de-DE" dirty="0" smtClean="0"/>
          </a:p>
          <a:p>
            <a:r>
              <a:rPr lang="de-DE" dirty="0" smtClean="0"/>
              <a:t>Teamfähigkeit</a:t>
            </a:r>
          </a:p>
          <a:p>
            <a:r>
              <a:rPr lang="de-DE" dirty="0" smtClean="0"/>
              <a:t>Kritikfähigkeit</a:t>
            </a:r>
          </a:p>
          <a:p>
            <a:r>
              <a:rPr lang="de-DE" dirty="0" smtClean="0"/>
              <a:t>Berufswahl stimmt: Noten, Eignung und Neigung</a:t>
            </a:r>
          </a:p>
          <a:p>
            <a:r>
              <a:rPr lang="de-DE" dirty="0" smtClean="0"/>
              <a:t>Motivation</a:t>
            </a:r>
          </a:p>
          <a:p>
            <a:r>
              <a:rPr lang="de-DE" dirty="0" smtClean="0"/>
              <a:t>Gesundheit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633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BKSD_Amt_f_Berufsbildung_und_Berufsberatun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PPT_BKSD_Amt_f_Berufsbildung_und_Berufsberatung</Template>
  <TotalTime>0</TotalTime>
  <Words>405</Words>
  <Application>Microsoft Office PowerPoint</Application>
  <PresentationFormat>Bildschirmpräsentation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PPT_BKSD_Amt_f_Berufsbildung_und_Berufsberatung</vt:lpstr>
      <vt:lpstr>Larissa</vt:lpstr>
      <vt:lpstr>Ein guter Start ist die halbe Miete: Berufsintegration BL</vt:lpstr>
      <vt:lpstr>Inhalt</vt:lpstr>
      <vt:lpstr>Verortung im Bildungssystem</vt:lpstr>
      <vt:lpstr>Verortung im Kanton Basel-Landschaft</vt:lpstr>
      <vt:lpstr>Verortung im Amt für Berufsbildung und Berufsberatung</vt:lpstr>
      <vt:lpstr>Für Langsamstarter/innen: Brückenangebote     </vt:lpstr>
      <vt:lpstr>Nach aussen einfach – nach innen differenziert: Zentrum Berufsintegration</vt:lpstr>
      <vt:lpstr>Jeder Lehrvertrag hat eine Geschichte – jeder (Noch-) Nichteinstieg auch!</vt:lpstr>
      <vt:lpstr>startklar?       z.B. Lehrstellenbereitschaft</vt:lpstr>
      <vt:lpstr>startklar?         z.B. Einladung zum Mitspielen</vt:lpstr>
      <vt:lpstr>Das Gras wächst nicht schneller, wenn man daran zieht.</vt:lpstr>
      <vt:lpstr>Herausforderung 1 Sorry, ich bin nicht da!</vt:lpstr>
      <vt:lpstr>Herausforderung Späteingereiste, fremdsprachige junge Migrant/innen</vt:lpstr>
    </vt:vector>
  </TitlesOfParts>
  <Company>Kantonale Verwaltungen BL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Ledergerber, Beatrice BKSD</dc:creator>
  <cp:lastModifiedBy>Rhinow Suzanne</cp:lastModifiedBy>
  <cp:revision>84</cp:revision>
  <cp:lastPrinted>2016-08-26T09:14:44Z</cp:lastPrinted>
  <dcterms:created xsi:type="dcterms:W3CDTF">2016-08-22T17:23:10Z</dcterms:created>
  <dcterms:modified xsi:type="dcterms:W3CDTF">2016-08-30T14:26:45Z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